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70" r:id="rId7"/>
    <p:sldId id="261" r:id="rId8"/>
    <p:sldId id="272" r:id="rId9"/>
    <p:sldId id="262" r:id="rId10"/>
    <p:sldId id="273" r:id="rId11"/>
    <p:sldId id="277" r:id="rId12"/>
    <p:sldId id="278" r:id="rId13"/>
    <p:sldId id="263" r:id="rId14"/>
    <p:sldId id="274" r:id="rId15"/>
    <p:sldId id="279" r:id="rId16"/>
    <p:sldId id="259" r:id="rId17"/>
    <p:sldId id="268" r:id="rId18"/>
    <p:sldId id="264" r:id="rId19"/>
    <p:sldId id="265" r:id="rId20"/>
    <p:sldId id="280" r:id="rId21"/>
    <p:sldId id="281" r:id="rId22"/>
    <p:sldId id="282" r:id="rId23"/>
    <p:sldId id="283" r:id="rId24"/>
    <p:sldId id="284" r:id="rId25"/>
    <p:sldId id="266" r:id="rId26"/>
    <p:sldId id="267" r:id="rId27"/>
    <p:sldId id="27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FF6600"/>
    <a:srgbClr val="FFCCCC"/>
    <a:srgbClr val="FFFFCC"/>
    <a:srgbClr val="FFCC99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6" autoAdjust="0"/>
    <p:restoredTop sz="94660"/>
  </p:normalViewPr>
  <p:slideViewPr>
    <p:cSldViewPr>
      <p:cViewPr>
        <p:scale>
          <a:sx n="60" d="100"/>
          <a:sy n="60" d="100"/>
        </p:scale>
        <p:origin x="-3216" y="-1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2B99-DF1E-44AA-AF5B-A6602C614C05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DD72-774D-4480-AF1C-73007F778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FA83-FA4D-4EA1-8FDD-165DC3A7294D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49FB-DDD4-4F37-B03B-5FC9DF90C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FC6D-24C0-4E23-A1E2-71B52F79E818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0197E-FCCF-4035-8DFC-8FFB38836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3074-0FE6-4604-BE8B-06D8A1BEE57A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26A0-1E7E-4D7B-8601-27864365A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70BF-6F4C-4AD4-BA0A-F8F1167CD5B9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578C-92E9-4DA1-829A-8F3FFE594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8878-FB69-4B64-83F8-AB23EFA78D4C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F5BB7-7CC0-4B2C-8C87-751A42633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DA97-1221-489D-9BAD-CE141378609F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4E96-58FA-41D4-860D-7D1BC750A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142E-E00E-48B3-A413-31EAF6ED36C2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48B5-7CC9-45E3-9C8A-EC04751F2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6383-CFBC-4DED-98AD-D2306561E0B2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82F0-3CCA-4380-A962-704A0D77F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2C05-06AF-4B45-B7E2-6F1842186213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EEBF-A127-4359-8A9F-7E5AD3BFE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DB49-43D3-417F-8F83-F2BD3CA2CC0B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74521-B528-4FCD-93F4-95E9AF3D5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3F4099-0405-4141-8821-94E4F410D0B7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063A07-2980-43BA-9336-73AC99CC5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2.png"/><Relationship Id="rId7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9.jpeg"/><Relationship Id="rId7" Type="http://schemas.openxmlformats.org/officeDocument/2006/relationships/image" Target="../media/image72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1.pn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613"/>
            <a:ext cx="6911975" cy="2965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cap="all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День открытых дверей </a:t>
            </a:r>
            <a:br>
              <a:rPr lang="ru-RU" sz="3600" b="1" cap="all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cap="all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Института искусств и дизайна</a:t>
            </a:r>
            <a:endParaRPr lang="ru-RU" sz="3600" b="1" cap="all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23528" y="182563"/>
            <a:ext cx="748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3589338" algn="l"/>
                <a:tab pos="3946525" algn="l"/>
              </a:tabLst>
            </a:pPr>
            <a:r>
              <a:rPr lang="ru-RU" sz="1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sz="1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«Удмуртский государственный университет»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0638" y="6048375"/>
            <a:ext cx="9169401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Users\Пользователь\Desktop\04.12\Без имени-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9925" y="6048375"/>
            <a:ext cx="8540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C:\Users\Пользователь\Desktop\04.12\3_korpu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22275" y="3282950"/>
            <a:ext cx="312261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C:\Users\Пользователь\Desktop\04.12\Udmurt_State_University-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97525" y="3282950"/>
            <a:ext cx="26924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3" descr="E:\1_УЧЕБА\рыжкова\фото универ\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30438" y="3678238"/>
            <a:ext cx="38195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7"/>
          <p:cNvSpPr txBox="1">
            <a:spLocks noChangeArrowheads="1"/>
          </p:cNvSpPr>
          <p:nvPr/>
        </p:nvSpPr>
        <p:spPr bwMode="auto">
          <a:xfrm>
            <a:off x="2428875" y="6307931"/>
            <a:ext cx="3168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Ижевск,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" y="195685"/>
            <a:ext cx="2952328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cap="all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Дирижирование</a:t>
            </a:r>
            <a:endParaRPr lang="ru-RU" sz="2000" b="1" cap="all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79705" y="5992812"/>
            <a:ext cx="884237" cy="871537"/>
          </a:xfrm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476673"/>
            <a:ext cx="3583750" cy="238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251520" y="836712"/>
            <a:ext cx="4081462" cy="2032000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Перед выпускниками этого направления открываются широкие перспективы – продолжить обучение в качестве дирижера оркестра, работать в качестве хормейстера или певца в хоровом коллективе или стать педагогом.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96158" y="3043028"/>
            <a:ext cx="5176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Музыкознание и музыкально-прикладное искусство</a:t>
            </a:r>
          </a:p>
        </p:txBody>
      </p:sp>
      <p:sp>
        <p:nvSpPr>
          <p:cNvPr id="22536" name="Прямоугольник 7"/>
          <p:cNvSpPr>
            <a:spLocks noChangeArrowheads="1"/>
          </p:cNvSpPr>
          <p:nvPr/>
        </p:nvSpPr>
        <p:spPr bwMode="auto">
          <a:xfrm>
            <a:off x="3817317" y="3861049"/>
            <a:ext cx="4283075" cy="2308225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Выпускники направления могут реализовать себя в качестве преподавателей музыкальных дисциплин в школах искусств, а также стать преподавателями «Музыки» в общеобразовательных школах, музыкальными руководителями в детских садах.</a:t>
            </a:r>
          </a:p>
        </p:txBody>
      </p:sp>
      <p:pic>
        <p:nvPicPr>
          <p:cNvPr id="2253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6375" y="3861048"/>
            <a:ext cx="35607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062" y="465090"/>
            <a:ext cx="4176713" cy="5048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Искусство народного пения</a:t>
            </a:r>
            <a:br>
              <a:rPr lang="ru-RU" sz="2000" b="1" cap="all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b="1" cap="all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8813" y="6011863"/>
            <a:ext cx="884237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188913"/>
            <a:ext cx="2573338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417349" y="997744"/>
            <a:ext cx="4897437" cy="1200150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Выпускники работают в фольклорных коллективах как профессиональных, так и учебных заведений, сотрудничают по всему миру с носителями финно-угорской культуры.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613" y="3068638"/>
            <a:ext cx="6229350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Музыкально-инструментальное искусство</a:t>
            </a:r>
          </a:p>
        </p:txBody>
      </p:sp>
      <p:sp>
        <p:nvSpPr>
          <p:cNvPr id="23561" name="Прямоугольник 8"/>
          <p:cNvSpPr>
            <a:spLocks noChangeArrowheads="1"/>
          </p:cNvSpPr>
          <p:nvPr/>
        </p:nvSpPr>
        <p:spPr bwMode="auto">
          <a:xfrm>
            <a:off x="3276599" y="3498007"/>
            <a:ext cx="4805363" cy="2308324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По окончанию обучения выпускники играют в составе музыкальных коллективов, выступают в качестве концертмейстеров. Кроме того, они могут развивать свою педагогическую карьеру, работая преподавателями средних профессиональных учебных заведений, детских школ искусств и общеобразовательных учреждений.</a:t>
            </a:r>
          </a:p>
        </p:txBody>
      </p:sp>
      <p:pic>
        <p:nvPicPr>
          <p:cNvPr id="1026" name="Picture 2" descr="C:\Users\Пользователь\Desktop\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032" y="3498008"/>
            <a:ext cx="2883050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5" y="44624"/>
            <a:ext cx="4537075" cy="16557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Народная художественная </a:t>
            </a:r>
            <a:r>
              <a:rPr lang="ru-RU" sz="1800" b="1" cap="all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культура</a:t>
            </a:r>
            <a:endParaRPr lang="ru-RU" sz="1800" b="1" cap="all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75432" y="1268735"/>
            <a:ext cx="4312592" cy="2016249"/>
          </a:xfrm>
          <a:solidFill>
            <a:schemeClr val="accent6">
              <a:lumMod val="20000"/>
              <a:lumOff val="80000"/>
              <a:alpha val="93000"/>
            </a:schemeClr>
          </a:solidFill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dirty="0" smtClean="0">
                <a:solidFill>
                  <a:srgbClr val="663300"/>
                </a:solidFill>
                <a:cs typeface="Arial" charset="0"/>
              </a:rPr>
              <a:t>По окончанию обучения выпускники могут стать руководителями танцевальных или театральных коллективов, принимать участие в профессиональных труппах, готовить массовые праздники.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8813" y="6011863"/>
            <a:ext cx="884237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E:\1_УЧЕБА\рыжкова\ПЕРВИНА\ижевск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2525" y="4545013"/>
            <a:ext cx="3106738" cy="207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 descr="E:\1_УЧЕБА\рыжкова\ПЕРВИНА\9099164_96im78l5ef40cscs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54588" y="2433638"/>
            <a:ext cx="31146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E:\1_УЧЕБА\рыжкова\ПЕРВИНА\11924355_1183961391617832_4827273876023219186_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363" y="271463"/>
            <a:ext cx="3116262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 descr="C:\Users\Пользователь\Desktop\04.12\Spektakl_A_zori_zdes_tikhi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4987" y="3964657"/>
            <a:ext cx="3983037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056784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Кафедра декоративно-прикладного искусства </a:t>
            </a:r>
            <a:r>
              <a:rPr lang="ru-RU" sz="3300" b="1" cap="all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300" b="1" cap="all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300" b="1" cap="all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3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народных промыслов </a:t>
            </a:r>
            <a:r>
              <a:rPr lang="ru-RU" sz="36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75638" y="6011863"/>
            <a:ext cx="882650" cy="871537"/>
          </a:xfrm>
        </p:spPr>
      </p:pic>
      <p:sp>
        <p:nvSpPr>
          <p:cNvPr id="6" name="TextBox 5"/>
          <p:cNvSpPr txBox="1"/>
          <p:nvPr/>
        </p:nvSpPr>
        <p:spPr>
          <a:xfrm>
            <a:off x="611188" y="2056780"/>
            <a:ext cx="37084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663300"/>
                </a:solidFill>
                <a:latin typeface="+mn-lt"/>
                <a:cs typeface="+mn-cs"/>
              </a:rPr>
              <a:t>Бакалавриат</a:t>
            </a:r>
            <a:endParaRPr lang="ru-RU" b="1" dirty="0">
              <a:solidFill>
                <a:srgbClr val="6633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663300"/>
                </a:solidFill>
                <a:latin typeface="+mn-lt"/>
                <a:cs typeface="+mn-cs"/>
              </a:rPr>
              <a:t>Декоративно-прикладное искусство и народные </a:t>
            </a:r>
            <a:r>
              <a:rPr lang="ru-RU" dirty="0" smtClean="0">
                <a:solidFill>
                  <a:srgbClr val="663300"/>
                </a:solidFill>
                <a:latin typeface="+mn-lt"/>
                <a:cs typeface="+mn-cs"/>
              </a:rPr>
              <a:t>промыслы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6633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6633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663300"/>
                </a:solidFill>
                <a:latin typeface="+mn-lt"/>
                <a:cs typeface="+mn-cs"/>
              </a:rPr>
              <a:t>Специалитет</a:t>
            </a:r>
            <a:endParaRPr lang="ru-RU" b="1" dirty="0">
              <a:solidFill>
                <a:srgbClr val="6633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663300"/>
                </a:solidFill>
                <a:latin typeface="+mn-lt"/>
                <a:cs typeface="+mn-cs"/>
              </a:rPr>
              <a:t>Монументально-декоративное искусство</a:t>
            </a:r>
          </a:p>
        </p:txBody>
      </p:sp>
      <p:sp>
        <p:nvSpPr>
          <p:cNvPr id="25606" name="Прямоугольник 6"/>
          <p:cNvSpPr>
            <a:spLocks noChangeArrowheads="1"/>
          </p:cNvSpPr>
          <p:nvPr/>
        </p:nvSpPr>
        <p:spPr bwMode="auto">
          <a:xfrm>
            <a:off x="4536504" y="204090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Calibri" pitchFamily="34" charset="0"/>
              </a:rPr>
              <a:t>Вступительные испытания</a:t>
            </a:r>
          </a:p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Творческое испытание – 21</a:t>
            </a:r>
          </a:p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Русский язык - 40</a:t>
            </a:r>
          </a:p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Литература - 40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400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75638" y="5991225"/>
            <a:ext cx="884237" cy="871538"/>
          </a:xfrm>
        </p:spPr>
      </p:pic>
      <p:sp>
        <p:nvSpPr>
          <p:cNvPr id="6" name="Прямоугольник 5"/>
          <p:cNvSpPr/>
          <p:nvPr/>
        </p:nvSpPr>
        <p:spPr>
          <a:xfrm>
            <a:off x="323179" y="286543"/>
            <a:ext cx="45720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Декоративно-прикладное искусство и народные промыслы</a:t>
            </a: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395535" y="1337653"/>
            <a:ext cx="4427289" cy="4247317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3300"/>
                </a:solidFill>
              </a:rPr>
              <a:t>Н</a:t>
            </a: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аправление готовит специалистов в области художественного металла, художественной керамики, художественного текстиля, умеющих выполнять ручную работу, проектировать и конструировать изделия декоративно-прикладного искусства для нужд современных потребителей: украшенные предметы быта, сувенирную продукцию для музеев и туристических маршрутов. Кроме того, одним из направлений подготовки выбрана педагогическая деятельность в области ДПИ, что востребовано в системе дополнительного образования детей и взрослых. </a:t>
            </a:r>
          </a:p>
        </p:txBody>
      </p:sp>
      <p:pic>
        <p:nvPicPr>
          <p:cNvPr id="26630" name="Picture 7" descr="Dsc_830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188913"/>
            <a:ext cx="305752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3" descr="Dsc_440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4048" y="4508500"/>
            <a:ext cx="30654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4048" y="2349500"/>
            <a:ext cx="3065462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78285" cy="1111569"/>
          </a:xfrm>
        </p:spPr>
        <p:txBody>
          <a:bodyPr/>
          <a:lstStyle/>
          <a:p>
            <a:pPr algn="l" eaLnBrk="1" hangingPunct="1"/>
            <a:r>
              <a:rPr lang="ru-RU" sz="18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  <a:t>МОНУМЕНТАЛЬНО-ДЕКОРАТИВНОЕ ИСКУССТВО</a:t>
            </a:r>
            <a:br>
              <a:rPr lang="ru-RU" sz="18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</a:br>
            <a:endParaRPr lang="ru-RU" sz="1800" b="1" dirty="0" smtClean="0">
              <a:solidFill>
                <a:srgbClr val="E46C0A"/>
              </a:solidFill>
              <a:latin typeface="Arial" charset="0"/>
              <a:cs typeface="Arial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638" y="5991225"/>
            <a:ext cx="88423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283968" y="839087"/>
            <a:ext cx="3861495" cy="2589913"/>
          </a:xfrm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05432" y="3554671"/>
            <a:ext cx="1934520" cy="289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6"/>
          <p:cNvSpPr>
            <a:spLocks noChangeArrowheads="1"/>
          </p:cNvSpPr>
          <p:nvPr/>
        </p:nvSpPr>
        <p:spPr bwMode="auto">
          <a:xfrm>
            <a:off x="467296" y="836712"/>
            <a:ext cx="3672656" cy="2308324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3300"/>
                </a:solidFill>
              </a:rPr>
              <a:t>С</a:t>
            </a: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пециальность готовит специалистов в области интерьера, владеющих приемами архитектурного проектирования жилых и общественных зданий, оформления их уникальными произведениями монументальной живописи и скульптуры. </a:t>
            </a:r>
          </a:p>
        </p:txBody>
      </p:sp>
      <p:pic>
        <p:nvPicPr>
          <p:cNvPr id="27656" name="Picture 11" descr="qyg4iuzWISI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3968" y="3554671"/>
            <a:ext cx="3861495" cy="289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0400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80400" y="5999163"/>
            <a:ext cx="8540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80400" y="6011863"/>
            <a:ext cx="893763" cy="871537"/>
          </a:xfrm>
        </p:spPr>
      </p:pic>
      <p:pic>
        <p:nvPicPr>
          <p:cNvPr id="28677" name="Picture 6" descr="C:\Users\Пользователь\Desktop\04.12\bakalavriat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0"/>
            <a:ext cx="7056438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95536" y="620688"/>
            <a:ext cx="3240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E46C0A"/>
                </a:solidFill>
              </a:rPr>
              <a:t>Прием </a:t>
            </a:r>
            <a:r>
              <a:rPr lang="ru-RU" sz="3200" b="1" dirty="0" smtClean="0">
                <a:solidFill>
                  <a:srgbClr val="E46C0A"/>
                </a:solidFill>
              </a:rPr>
              <a:t>2021 г.</a:t>
            </a:r>
            <a:endParaRPr lang="ru-RU" sz="3200" b="1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159" y="-27384"/>
            <a:ext cx="7515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9925" y="5999163"/>
            <a:ext cx="84455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289925" y="6015038"/>
            <a:ext cx="884238" cy="871537"/>
          </a:xfrm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11560" y="689323"/>
            <a:ext cx="3744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E46C0A"/>
                </a:solidFill>
              </a:rPr>
              <a:t>Прием </a:t>
            </a:r>
            <a:r>
              <a:rPr lang="ru-RU" sz="3200" b="1" dirty="0" smtClean="0">
                <a:solidFill>
                  <a:srgbClr val="E46C0A"/>
                </a:solidFill>
              </a:rPr>
              <a:t>2021 г.</a:t>
            </a:r>
            <a:endParaRPr lang="ru-RU" sz="3200" b="1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656" y="404664"/>
            <a:ext cx="727280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Художественный музейно- образовательный центр</a:t>
            </a:r>
            <a:br>
              <a:rPr lang="ru-RU" sz="32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b="1" cap="all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85163" y="5999163"/>
            <a:ext cx="884237" cy="871537"/>
          </a:xfrm>
        </p:spPr>
      </p:pic>
      <p:pic>
        <p:nvPicPr>
          <p:cNvPr id="30725" name="Picture 6" descr="IMG_37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1560" y="1268413"/>
            <a:ext cx="460851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IMG_376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1560" y="3973513"/>
            <a:ext cx="4608512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0" descr="MZ2ZJG91Z4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60329" y="1897063"/>
            <a:ext cx="3040063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925" y="2047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Творческие мастерские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89925" y="6011863"/>
            <a:ext cx="884238" cy="871537"/>
          </a:xfrm>
        </p:spPr>
      </p:pic>
      <p:sp>
        <p:nvSpPr>
          <p:cNvPr id="6" name="TextBox 5"/>
          <p:cNvSpPr txBox="1"/>
          <p:nvPr/>
        </p:nvSpPr>
        <p:spPr>
          <a:xfrm>
            <a:off x="250825" y="981075"/>
            <a:ext cx="619125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Мастерские живописи и рисунка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4663" y="1484313"/>
            <a:ext cx="38163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1484313"/>
            <a:ext cx="3960813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l2ULjADL4v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83768" y="4221163"/>
            <a:ext cx="3573463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48072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3600" b="1" cap="all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института</a:t>
            </a:r>
            <a:endParaRPr lang="ru-RU" sz="3600" b="1" cap="all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82" y="1250950"/>
            <a:ext cx="3322638" cy="593874"/>
          </a:xfrm>
          <a:solidFill>
            <a:schemeClr val="accent6">
              <a:lumMod val="40000"/>
              <a:lumOff val="60000"/>
              <a:alpha val="93000"/>
            </a:schemeClr>
          </a:solidFill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663300"/>
                </a:solidFill>
                <a:cs typeface="Arial" charset="0"/>
              </a:rPr>
              <a:t>Кафедра дизайна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21675" y="-1270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4045" y="3068340"/>
            <a:ext cx="3313112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  <a:latin typeface="+mn-lt"/>
                <a:cs typeface="+mn-cs"/>
              </a:rPr>
              <a:t>Кафедра компьютерных </a:t>
            </a:r>
            <a:r>
              <a:rPr lang="ru-RU" b="1" dirty="0" smtClean="0">
                <a:solidFill>
                  <a:srgbClr val="663300"/>
                </a:solidFill>
                <a:latin typeface="+mn-lt"/>
                <a:cs typeface="+mn-cs"/>
              </a:rPr>
              <a:t>технологий и художественного проектирования</a:t>
            </a:r>
            <a:endParaRPr lang="ru-RU" b="1" dirty="0">
              <a:solidFill>
                <a:srgbClr val="663300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807" y="4151039"/>
            <a:ext cx="3313113" cy="646113"/>
          </a:xfrm>
          <a:prstGeom prst="rect">
            <a:avLst/>
          </a:prstGeom>
          <a:solidFill>
            <a:schemeClr val="accent6">
              <a:lumMod val="40000"/>
              <a:lumOff val="60000"/>
              <a:alpha val="94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  <a:latin typeface="+mn-lt"/>
                <a:cs typeface="+mn-cs"/>
              </a:rPr>
              <a:t>Кафедра музыкального и сценического искусства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046" y="4953347"/>
            <a:ext cx="3313112" cy="923925"/>
          </a:xfrm>
          <a:prstGeom prst="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  <a:latin typeface="+mn-lt"/>
                <a:cs typeface="+mn-cs"/>
              </a:rPr>
              <a:t>Кафедра декоративно-прикладного искусства и народных промыслов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807" y="1988840"/>
            <a:ext cx="3313113" cy="922337"/>
          </a:xfrm>
          <a:prstGeom prst="rect">
            <a:avLst/>
          </a:prstGeom>
          <a:solidFill>
            <a:schemeClr val="accent6">
              <a:lumMod val="40000"/>
              <a:lumOff val="60000"/>
              <a:alpha val="96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  <a:latin typeface="+mn-lt"/>
                <a:cs typeface="+mn-cs"/>
              </a:rPr>
              <a:t>Кафедра изобразительного </a:t>
            </a:r>
            <a:r>
              <a:rPr lang="ru-RU" b="1" dirty="0" smtClean="0">
                <a:solidFill>
                  <a:srgbClr val="663300"/>
                </a:solidFill>
                <a:latin typeface="+mn-lt"/>
                <a:cs typeface="+mn-cs"/>
              </a:rPr>
              <a:t>искусства и художественной </a:t>
            </a:r>
            <a:r>
              <a:rPr lang="ru-RU" b="1" dirty="0">
                <a:solidFill>
                  <a:srgbClr val="663300"/>
                </a:solidFill>
                <a:latin typeface="+mn-lt"/>
                <a:cs typeface="+mn-cs"/>
              </a:rPr>
              <a:t>культуры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538" y="1268760"/>
            <a:ext cx="3322637" cy="92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  <a:latin typeface="+mn-lt"/>
                <a:cs typeface="+mn-cs"/>
              </a:rPr>
              <a:t>Художественный музейно- образовательный центр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663300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538" y="3275360"/>
            <a:ext cx="3313112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99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3300"/>
                </a:solidFill>
                <a:latin typeface="+mn-lt"/>
                <a:cs typeface="+mn-cs"/>
              </a:rPr>
              <a:t>Учебная лаборатория искусства </a:t>
            </a:r>
            <a:r>
              <a:rPr lang="ru-RU" b="1" dirty="0">
                <a:solidFill>
                  <a:srgbClr val="663300"/>
                </a:solidFill>
                <a:latin typeface="+mn-lt"/>
                <a:cs typeface="+mn-cs"/>
              </a:rPr>
              <a:t>костюма </a:t>
            </a:r>
            <a:r>
              <a:rPr lang="ru-RU" b="1" dirty="0" smtClean="0">
                <a:solidFill>
                  <a:srgbClr val="663300"/>
                </a:solidFill>
                <a:latin typeface="+mn-lt"/>
                <a:cs typeface="+mn-cs"/>
              </a:rPr>
              <a:t>и текстиля</a:t>
            </a:r>
            <a:endParaRPr lang="ru-RU" b="1" dirty="0">
              <a:solidFill>
                <a:srgbClr val="663300"/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1188" y="4155802"/>
            <a:ext cx="3319462" cy="641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  <a:latin typeface="+mn-lt"/>
                <a:cs typeface="+mn-cs"/>
              </a:rPr>
              <a:t>Макетная мастерская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663300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538" y="2411760"/>
            <a:ext cx="3322637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  <a:latin typeface="+mn-lt"/>
                <a:cs typeface="+mn-cs"/>
              </a:rPr>
              <a:t>Творческие мастерские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663300"/>
              </a:solidFill>
              <a:latin typeface="+mn-lt"/>
              <a:cs typeface="+mn-cs"/>
            </a:endParaRPr>
          </a:p>
        </p:txBody>
      </p:sp>
      <p:pic>
        <p:nvPicPr>
          <p:cNvPr id="1434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2106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2" descr="C:\Users\Пользователь\Desktop\04.12\Без имени-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08975" y="5999163"/>
            <a:ext cx="882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18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  <a:t>МАСТЕРСКАЯ ХУДОЖЕСТВЕННОГО ТЕКСТИЛЯ</a:t>
            </a:r>
            <a:br>
              <a:rPr lang="ru-RU" sz="18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</a:br>
            <a:endParaRPr lang="ru-RU" sz="1800" b="1" dirty="0" smtClean="0">
              <a:solidFill>
                <a:srgbClr val="E46C0A"/>
              </a:solidFill>
              <a:latin typeface="Arial" charset="0"/>
              <a:cs typeface="Arial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9925" y="6011863"/>
            <a:ext cx="88423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95288" y="3357563"/>
            <a:ext cx="3744912" cy="2484437"/>
          </a:xfrm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3357563"/>
            <a:ext cx="371316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Lvy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5" y="727169"/>
            <a:ext cx="7673727" cy="263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380371" y="260648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18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  <a:t>МАСТЕРСКАЯ ХУДОЖЕСТВЕННОЙ ОБРАБОТКИ МЕТАЛЛА</a:t>
            </a:r>
            <a:br>
              <a:rPr lang="ru-RU" sz="18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</a:br>
            <a:endParaRPr lang="ru-RU" sz="1800" b="1" dirty="0" smtClean="0">
              <a:solidFill>
                <a:srgbClr val="E46C0A"/>
              </a:solidFill>
              <a:latin typeface="Arial" charset="0"/>
              <a:cs typeface="Arial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400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9925" y="6011863"/>
            <a:ext cx="88423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995738" y="3741738"/>
            <a:ext cx="3960812" cy="2627312"/>
          </a:xfrm>
        </p:spPr>
      </p:pic>
      <p:pic>
        <p:nvPicPr>
          <p:cNvPr id="33798" name="Picture 7" descr="PWL4g91uXA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0371" y="1700808"/>
            <a:ext cx="34798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0" descr="IMG_378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95738" y="1079500"/>
            <a:ext cx="396081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88899" y="18864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18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  <a:t>МАСТЕРСКАЯ КЕРАМИКИ</a:t>
            </a:r>
            <a:br>
              <a:rPr lang="ru-RU" sz="18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</a:br>
            <a:endParaRPr lang="ru-RU" sz="1800" b="1" dirty="0" smtClean="0">
              <a:solidFill>
                <a:srgbClr val="E46C0A"/>
              </a:solidFill>
              <a:latin typeface="Arial" charset="0"/>
              <a:cs typeface="Arial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9925" y="6011863"/>
            <a:ext cx="88423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124075" y="3789363"/>
            <a:ext cx="4319588" cy="2863850"/>
          </a:xfrm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4807" y="1052736"/>
            <a:ext cx="388539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4663" y="1052736"/>
            <a:ext cx="3892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18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  <a:t>МАСТЕРСКАЯ ХУДОЖЕСТВЕННОЙ ОБРАБОТКИ КАМНЯ</a:t>
            </a:r>
            <a:br>
              <a:rPr lang="ru-RU" sz="18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</a:br>
            <a:endParaRPr lang="ru-RU" sz="1800" b="1" dirty="0" smtClean="0">
              <a:solidFill>
                <a:srgbClr val="E46C0A"/>
              </a:solidFill>
              <a:latin typeface="Arial" charset="0"/>
              <a:cs typeface="Arial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9925" y="6011863"/>
            <a:ext cx="88423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1_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1052513"/>
            <a:ext cx="68707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58824" y="18864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18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  <a:t>СКУЛЬПТУРНАЯ МАСТЕРСКАЯ</a:t>
            </a:r>
            <a:br>
              <a:rPr lang="ru-RU" sz="18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</a:br>
            <a:endParaRPr lang="ru-RU" sz="1800" b="1" dirty="0" smtClean="0">
              <a:solidFill>
                <a:srgbClr val="E46C0A"/>
              </a:solidFill>
              <a:latin typeface="Arial" charset="0"/>
              <a:cs typeface="Arial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9925" y="6011863"/>
            <a:ext cx="88423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IMG_48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981075"/>
            <a:ext cx="37449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0" descr="IMG_37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050" y="3500438"/>
            <a:ext cx="47053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2" descr="IMG_377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981075"/>
            <a:ext cx="410527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288" y="188913"/>
            <a:ext cx="7632700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Учебная лаборатория искусства костюма и текстиля</a:t>
            </a:r>
            <a:endParaRPr lang="ru-RU" sz="3200" b="1" cap="all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400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75638" y="6024563"/>
            <a:ext cx="882650" cy="871537"/>
          </a:xfrm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4663" y="3933825"/>
            <a:ext cx="3743325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4663" y="1268413"/>
            <a:ext cx="3787775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9" descr="oigHvl7DZ8w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552" y="1367036"/>
            <a:ext cx="38354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Макетная мастерская</a:t>
            </a:r>
            <a:br>
              <a:rPr lang="ru-RU" sz="32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b="1" cap="all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400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89925" y="6008688"/>
            <a:ext cx="884238" cy="871537"/>
          </a:xfrm>
        </p:spPr>
      </p:pic>
      <p:pic>
        <p:nvPicPr>
          <p:cNvPr id="38917" name="Picture 9" descr="DSC0837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927100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1" descr="DSC074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378936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3" descr="DSC0737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1960" y="378936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5" descr="DSC01439aa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11960" y="919163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0" descr="cC0uLX835p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836613"/>
            <a:ext cx="37433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8" descr="IMG_37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5581650"/>
            <a:ext cx="71437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8" descr="aIw7YOFjNd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836613"/>
            <a:ext cx="36718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43812" cy="1066800"/>
          </a:xfrm>
        </p:spPr>
        <p:txBody>
          <a:bodyPr/>
          <a:lstStyle/>
          <a:p>
            <a:pPr eaLnBrk="1" hangingPunct="1"/>
            <a:r>
              <a:rPr lang="ru-RU" sz="3400" b="1" dirty="0" smtClean="0">
                <a:solidFill>
                  <a:srgbClr val="E46C0A"/>
                </a:solidFill>
                <a:latin typeface="Arial" charset="0"/>
                <a:cs typeface="Arial" charset="0"/>
              </a:rPr>
              <a:t>Ждем Вас в стенах нашего ВУЗа!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2339975" y="2781300"/>
            <a:ext cx="3743325" cy="3097213"/>
          </a:xfrm>
        </p:spPr>
      </p:pic>
      <p:pic>
        <p:nvPicPr>
          <p:cNvPr id="39943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43888" y="5949950"/>
            <a:ext cx="9001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59763" y="5986463"/>
            <a:ext cx="884237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5888"/>
            <a:ext cx="619268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Кафедра дизайна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16913" y="0"/>
            <a:ext cx="827087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269875" y="1125538"/>
            <a:ext cx="40147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3538"/>
            <a:r>
              <a:rPr lang="ru-RU" b="1" dirty="0" err="1">
                <a:solidFill>
                  <a:srgbClr val="663300"/>
                </a:solidFill>
                <a:latin typeface="Calibri" pitchFamily="34" charset="0"/>
              </a:rPr>
              <a:t>Бакалавриат</a:t>
            </a:r>
            <a:endParaRPr lang="ru-RU" b="1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Дизайн (графический дизайн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)</a:t>
            </a: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/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Дизайн (общий профиль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)</a:t>
            </a: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/>
            <a:endParaRPr lang="ru-RU" b="1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/>
            <a:endParaRPr lang="ru-RU" b="1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/>
            <a:endParaRPr lang="ru-RU" b="1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/>
            <a:endParaRPr lang="ru-RU" b="1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/>
            <a:r>
              <a:rPr lang="ru-RU" b="1" dirty="0">
                <a:solidFill>
                  <a:srgbClr val="663300"/>
                </a:solidFill>
                <a:latin typeface="Calibri" pitchFamily="34" charset="0"/>
              </a:rPr>
              <a:t>Магистратура</a:t>
            </a:r>
          </a:p>
          <a:p>
            <a:pPr indent="363538">
              <a:buFont typeface="Arial" charset="0"/>
              <a:buChar char="•"/>
            </a:pP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Дизайн</a:t>
            </a: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. Современные технологии 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  </a:t>
            </a:r>
          </a:p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     в </a:t>
            </a: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дизайне и 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инжиниринге</a:t>
            </a: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/>
            <a:endParaRPr lang="ru-RU" b="1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/>
            <a:r>
              <a:rPr lang="ru-RU" b="1" dirty="0">
                <a:solidFill>
                  <a:srgbClr val="663300"/>
                </a:solidFill>
                <a:latin typeface="Calibri" pitchFamily="34" charset="0"/>
              </a:rPr>
              <a:t>Аспирантура</a:t>
            </a:r>
          </a:p>
          <a:p>
            <a:pPr indent="363538">
              <a:buFont typeface="Arial" charset="0"/>
              <a:buChar char="•"/>
            </a:pP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Искусствоведение</a:t>
            </a:r>
            <a:endParaRPr lang="ru-RU" dirty="0">
              <a:solidFill>
                <a:srgbClr val="6633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913" y="6003925"/>
            <a:ext cx="88423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4611688" y="3862388"/>
            <a:ext cx="2913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  <a:latin typeface="Calibri" pitchFamily="34" charset="0"/>
              </a:rPr>
              <a:t>Вступительные испытания</a:t>
            </a:r>
          </a:p>
          <a:p>
            <a:r>
              <a:rPr lang="ru-RU">
                <a:solidFill>
                  <a:srgbClr val="663300"/>
                </a:solidFill>
                <a:latin typeface="Calibri" pitchFamily="34" charset="0"/>
              </a:rPr>
              <a:t>Экспресс-проект - 21/70</a:t>
            </a:r>
          </a:p>
        </p:txBody>
      </p:sp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4629150" y="245903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  <a:latin typeface="Calibri" pitchFamily="34" charset="0"/>
              </a:rPr>
              <a:t>Вступительные испытания</a:t>
            </a:r>
          </a:p>
          <a:p>
            <a:r>
              <a:rPr lang="ru-RU">
                <a:solidFill>
                  <a:srgbClr val="663300"/>
                </a:solidFill>
                <a:latin typeface="Calibri" pitchFamily="34" charset="0"/>
              </a:rPr>
              <a:t>Творческое испытание – 21</a:t>
            </a:r>
          </a:p>
          <a:p>
            <a:r>
              <a:rPr lang="ru-RU">
                <a:solidFill>
                  <a:srgbClr val="663300"/>
                </a:solidFill>
                <a:latin typeface="Calibri" pitchFamily="34" charset="0"/>
              </a:rPr>
              <a:t>Русский язык - 40</a:t>
            </a:r>
          </a:p>
          <a:p>
            <a:r>
              <a:rPr lang="ru-RU">
                <a:solidFill>
                  <a:srgbClr val="663300"/>
                </a:solidFill>
                <a:latin typeface="Calibri" pitchFamily="34" charset="0"/>
              </a:rPr>
              <a:t>Литература - 40</a:t>
            </a:r>
          </a:p>
        </p:txBody>
      </p:sp>
      <p:sp>
        <p:nvSpPr>
          <p:cNvPr id="15368" name="Прямоугольник 8"/>
          <p:cNvSpPr>
            <a:spLocks noChangeArrowheads="1"/>
          </p:cNvSpPr>
          <p:nvPr/>
        </p:nvSpPr>
        <p:spPr bwMode="auto">
          <a:xfrm>
            <a:off x="4656138" y="1147763"/>
            <a:ext cx="401796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  <a:latin typeface="Calibri" pitchFamily="34" charset="0"/>
              </a:rPr>
              <a:t>Вступительные испытания</a:t>
            </a:r>
          </a:p>
          <a:p>
            <a:r>
              <a:rPr lang="ru-RU">
                <a:solidFill>
                  <a:srgbClr val="663300"/>
                </a:solidFill>
                <a:latin typeface="Calibri" pitchFamily="34" charset="0"/>
              </a:rPr>
              <a:t>Творческое испытание – 21</a:t>
            </a:r>
          </a:p>
          <a:p>
            <a:r>
              <a:rPr lang="ru-RU">
                <a:solidFill>
                  <a:srgbClr val="663300"/>
                </a:solidFill>
                <a:latin typeface="Calibri" pitchFamily="34" charset="0"/>
              </a:rPr>
              <a:t>Русский язык - 40</a:t>
            </a:r>
          </a:p>
          <a:p>
            <a:r>
              <a:rPr lang="ru-RU">
                <a:solidFill>
                  <a:srgbClr val="663300"/>
                </a:solidFill>
                <a:latin typeface="Calibri" pitchFamily="34" charset="0"/>
              </a:rPr>
              <a:t>Обществознание - 45</a:t>
            </a:r>
          </a:p>
        </p:txBody>
      </p:sp>
      <p:sp>
        <p:nvSpPr>
          <p:cNvPr id="15369" name="Прямоугольник 9"/>
          <p:cNvSpPr>
            <a:spLocks noChangeArrowheads="1"/>
          </p:cNvSpPr>
          <p:nvPr/>
        </p:nvSpPr>
        <p:spPr bwMode="auto">
          <a:xfrm>
            <a:off x="4638675" y="4941888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  <a:latin typeface="Calibri" pitchFamily="34" charset="0"/>
              </a:rPr>
              <a:t>Вступительные испытания</a:t>
            </a:r>
          </a:p>
          <a:p>
            <a:r>
              <a:rPr lang="ru-RU">
                <a:solidFill>
                  <a:srgbClr val="663300"/>
                </a:solidFill>
                <a:latin typeface="Calibri" pitchFamily="34" charset="0"/>
              </a:rPr>
              <a:t>Иностранный язык </a:t>
            </a:r>
          </a:p>
          <a:p>
            <a:r>
              <a:rPr lang="ru-RU">
                <a:solidFill>
                  <a:srgbClr val="663300"/>
                </a:solidFill>
                <a:latin typeface="Calibri" pitchFamily="34" charset="0"/>
              </a:rPr>
              <a:t>Специальная дисциплина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77225" y="6008688"/>
            <a:ext cx="884238" cy="871537"/>
          </a:xfrm>
        </p:spPr>
      </p:pic>
      <p:sp>
        <p:nvSpPr>
          <p:cNvPr id="6" name="Прямоугольник 5"/>
          <p:cNvSpPr/>
          <p:nvPr/>
        </p:nvSpPr>
        <p:spPr>
          <a:xfrm>
            <a:off x="323849" y="765175"/>
            <a:ext cx="4637311" cy="3693319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663300"/>
                </a:solidFill>
                <a:latin typeface="+mn-lt"/>
                <a:cs typeface="+mn-cs"/>
              </a:rPr>
              <a:t>Студенты данного направления работают дизайнерами, создавая различные объекты: полиграфическую продукцию, интерьеры жилой и социокультурной среды, оборудование, предметы интерьера, объекты ландшафтного дизайна, транспортные средства. Разрабатывают дизайн-проекты для актуальных направлений региона. Формируют графическое сопровождение современного коммуникативного и цифрового пространства деятельности и жизнедеятельности общества.</a:t>
            </a:r>
          </a:p>
        </p:txBody>
      </p:sp>
      <p:pic>
        <p:nvPicPr>
          <p:cNvPr id="16389" name="Picture 5" descr="C:\Users\Пользователь\Desktop\04.12\IMG_20201118_1540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736" y="4599453"/>
            <a:ext cx="276542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9" descr="DSC_012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8413" y="4587875"/>
            <a:ext cx="31242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C:\Users\marina\Desktop\моипроекты\удгу\виды\3чел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8413" y="115888"/>
            <a:ext cx="31178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G:\MG_484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8413" y="2417763"/>
            <a:ext cx="311785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7129" y="210772"/>
            <a:ext cx="2665412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Дизайн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150"/>
            <a:ext cx="77501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Кафедра изобразительного искусства и  художественной культуры</a:t>
            </a:r>
            <a:br>
              <a:rPr lang="ru-RU" sz="32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b="1" cap="all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89925" y="6011863"/>
            <a:ext cx="884238" cy="871537"/>
          </a:xfrm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95536" y="1773238"/>
            <a:ext cx="44640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3538"/>
            <a:r>
              <a:rPr lang="ru-RU" b="1" dirty="0" err="1">
                <a:solidFill>
                  <a:srgbClr val="663300"/>
                </a:solidFill>
                <a:latin typeface="Calibri" pitchFamily="34" charset="0"/>
              </a:rPr>
              <a:t>Бакалавриат</a:t>
            </a:r>
            <a:endParaRPr lang="ru-RU" b="1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Педагогическое образование 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(</a:t>
            </a: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с двумя профилями подготовки) 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(Изобразительное искусство и </a:t>
            </a: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Мировая художественная 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культура)</a:t>
            </a: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Педагогическое образование (Изобразительное искусство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)</a:t>
            </a: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/>
            <a:r>
              <a:rPr lang="ru-RU" b="1" dirty="0">
                <a:solidFill>
                  <a:srgbClr val="663300"/>
                </a:solidFill>
                <a:latin typeface="Calibri" pitchFamily="34" charset="0"/>
              </a:rPr>
              <a:t>Магистратура</a:t>
            </a:r>
          </a:p>
          <a:p>
            <a:pPr indent="363538">
              <a:buFont typeface="Arial" charset="0"/>
              <a:buChar char="•"/>
            </a:pP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Педагогическое образование. Теория и практика художественно-педагогического 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процесса</a:t>
            </a: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endParaRPr lang="ru-RU" dirty="0"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842124" y="1772816"/>
            <a:ext cx="31146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Calibri" pitchFamily="34" charset="0"/>
              </a:rPr>
              <a:t>Вступительные испытания</a:t>
            </a:r>
          </a:p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Творческое испытание – 21</a:t>
            </a:r>
          </a:p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Русский язык - 40</a:t>
            </a:r>
          </a:p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Литература - 40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870699" y="4310063"/>
            <a:ext cx="3086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  <a:latin typeface="Calibri" pitchFamily="34" charset="0"/>
              </a:rPr>
              <a:t>Вступительные испытания </a:t>
            </a:r>
          </a:p>
          <a:p>
            <a:r>
              <a:rPr lang="ru-RU">
                <a:solidFill>
                  <a:srgbClr val="663300"/>
                </a:solidFill>
                <a:latin typeface="Calibri" pitchFamily="34" charset="0"/>
              </a:rPr>
              <a:t>Собеседование по программе  - 50/70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400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89925" y="5999163"/>
            <a:ext cx="884238" cy="871537"/>
          </a:xfrm>
        </p:spPr>
      </p:pic>
      <p:sp>
        <p:nvSpPr>
          <p:cNvPr id="6" name="Прямоугольник 5"/>
          <p:cNvSpPr/>
          <p:nvPr/>
        </p:nvSpPr>
        <p:spPr>
          <a:xfrm>
            <a:off x="323850" y="764704"/>
            <a:ext cx="4765675" cy="3419475"/>
          </a:xfrm>
          <a:prstGeom prst="rect">
            <a:avLst/>
          </a:prstGeom>
          <a:solidFill>
            <a:schemeClr val="accent6">
              <a:lumMod val="20000"/>
              <a:lumOff val="80000"/>
              <a:alpha val="6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663300"/>
                </a:solidFill>
                <a:latin typeface="+mn-lt"/>
                <a:cs typeface="+mn-cs"/>
              </a:rPr>
              <a:t>Выпускники могут осуществлять педагогическую деятельность в сфере дошкольного, начального общего, основного общего, среднего общего образования, могут заниматься организацией досуговой деятельности и предпрофессиональной подготовкой в области дополнительного художественного образования детей и взрослых: в художественных и детских школах искусств, кружках и студиях, вести индивидуальные занятия, заниматься творчеством.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4463" y="2204864"/>
            <a:ext cx="294798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40338" y="4327525"/>
            <a:ext cx="293211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G:\в каталог УдГУ от ИИиД\_MG_680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91125" y="115888"/>
            <a:ext cx="29813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08175" y="4333875"/>
            <a:ext cx="31813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466248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Педагогическое 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704856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Кафедра компьютерных </a:t>
            </a:r>
            <a:r>
              <a:rPr lang="ru-RU" sz="3000" b="1" cap="all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технологий и художественного проектирования</a:t>
            </a:r>
            <a:r>
              <a:rPr lang="ru-RU" sz="32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b="1" cap="all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75638" y="5999163"/>
            <a:ext cx="882650" cy="871537"/>
          </a:xfrm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39750" y="2636912"/>
            <a:ext cx="38163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1938"/>
            <a:r>
              <a:rPr lang="ru-RU" b="1" dirty="0" err="1">
                <a:solidFill>
                  <a:srgbClr val="663300"/>
                </a:solidFill>
                <a:latin typeface="Calibri" pitchFamily="34" charset="0"/>
              </a:rPr>
              <a:t>Бакалавриат</a:t>
            </a:r>
            <a:endParaRPr lang="ru-RU" b="1" dirty="0">
              <a:solidFill>
                <a:srgbClr val="663300"/>
              </a:solidFill>
              <a:latin typeface="Calibri" pitchFamily="34" charset="0"/>
            </a:endParaRPr>
          </a:p>
          <a:p>
            <a:pPr indent="261938">
              <a:buFont typeface="Arial" charset="0"/>
              <a:buChar char="•"/>
            </a:pP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Искусство костюма и текстиля (Художественное проектирование костюма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)</a:t>
            </a: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261938">
              <a:buFont typeface="Arial" charset="0"/>
              <a:buChar char="•"/>
            </a:pP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Искусство костюма и текстиля (Художественное проектирование изделий из кожи и меха)</a:t>
            </a:r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4592638" y="2636912"/>
            <a:ext cx="3722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Calibri" pitchFamily="34" charset="0"/>
              </a:rPr>
              <a:t>Вступительные испытания</a:t>
            </a:r>
          </a:p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Творческое испытание – 21</a:t>
            </a:r>
          </a:p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Русский язык - 40</a:t>
            </a:r>
          </a:p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Литература - 40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400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50238" y="6011863"/>
            <a:ext cx="884237" cy="871537"/>
          </a:xfrm>
        </p:spPr>
      </p:pic>
      <p:sp>
        <p:nvSpPr>
          <p:cNvPr id="7" name="Прямоугольник 6"/>
          <p:cNvSpPr/>
          <p:nvPr/>
        </p:nvSpPr>
        <p:spPr>
          <a:xfrm>
            <a:off x="349846" y="1095301"/>
            <a:ext cx="4576762" cy="4524315"/>
          </a:xfrm>
          <a:prstGeom prst="rect">
            <a:avLst/>
          </a:prstGeom>
          <a:solidFill>
            <a:schemeClr val="accent6">
              <a:lumMod val="20000"/>
              <a:lumOff val="80000"/>
              <a:alpha val="6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663300"/>
                </a:solidFill>
                <a:latin typeface="+mn-lt"/>
                <a:cs typeface="+mn-cs"/>
              </a:rPr>
              <a:t>Основное занятие выпускника – проектирование одежды и художественная разработка образцов ткани, можно работать модельером,  художником-стилистом, художником по тканям, театральным художником, дизайнером в модных домах, ателье, на производстве.</a:t>
            </a:r>
            <a:br>
              <a:rPr lang="ru-RU" dirty="0">
                <a:solidFill>
                  <a:srgbClr val="663300"/>
                </a:solidFill>
                <a:latin typeface="+mn-lt"/>
                <a:cs typeface="+mn-cs"/>
              </a:rPr>
            </a:br>
            <a:r>
              <a:rPr lang="ru-RU" dirty="0">
                <a:solidFill>
                  <a:srgbClr val="663300"/>
                </a:solidFill>
                <a:latin typeface="+mn-lt"/>
                <a:cs typeface="+mn-cs"/>
              </a:rPr>
              <a:t>Первые шаги по карьерной лестнице будущие художники-стилисты делают еще в вузе: практические занятия заканчиваются показами созданных моделей, на которые приглашаются работодатели. </a:t>
            </a:r>
            <a:br>
              <a:rPr lang="ru-RU" dirty="0">
                <a:solidFill>
                  <a:srgbClr val="663300"/>
                </a:solidFill>
                <a:latin typeface="+mn-lt"/>
                <a:cs typeface="+mn-cs"/>
              </a:rPr>
            </a:br>
            <a:r>
              <a:rPr lang="ru-RU" dirty="0">
                <a:solidFill>
                  <a:srgbClr val="663300"/>
                </a:solidFill>
                <a:latin typeface="+mn-lt"/>
                <a:cs typeface="+mn-cs"/>
              </a:rPr>
              <a:t>Студенты участвуют со своими коллекциями в региональных, всероссийских, международных показах, конкурсах, фестивалях.</a:t>
            </a:r>
          </a:p>
        </p:txBody>
      </p:sp>
      <p:pic>
        <p:nvPicPr>
          <p:cNvPr id="20485" name="Picture 4" descr="G:\_MG_97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825" y="193675"/>
            <a:ext cx="30956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97463" y="2335213"/>
            <a:ext cx="3097212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 descr="C:\Users\Пользователь\Desktop\04.12\bIVRVsXr1bM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86350" y="4508500"/>
            <a:ext cx="3097213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3971" y="260349"/>
            <a:ext cx="45926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Искусство костюма и текстиля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4338"/>
            <a:ext cx="691276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Кафедра музыкального и сценического искусства</a:t>
            </a:r>
            <a:br>
              <a:rPr lang="ru-RU" sz="32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b="1" cap="all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9925" y="0"/>
            <a:ext cx="854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25" y="5999163"/>
            <a:ext cx="9169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75638" y="5988050"/>
            <a:ext cx="882650" cy="871538"/>
          </a:xfrm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39750" y="1557338"/>
            <a:ext cx="40100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3538"/>
            <a:r>
              <a:rPr lang="ru-RU" b="1" dirty="0" err="1">
                <a:solidFill>
                  <a:srgbClr val="663300"/>
                </a:solidFill>
                <a:latin typeface="Calibri" pitchFamily="34" charset="0"/>
              </a:rPr>
              <a:t>Бакалавриат</a:t>
            </a:r>
            <a:endParaRPr lang="ru-RU" b="1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r>
              <a:rPr lang="ru-RU" dirty="0" err="1" smtClean="0">
                <a:solidFill>
                  <a:srgbClr val="663300"/>
                </a:solidFill>
                <a:latin typeface="Calibri" pitchFamily="34" charset="0"/>
              </a:rPr>
              <a:t>Дирижирование</a:t>
            </a: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Искусство народного 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пения</a:t>
            </a: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Музыкально-инструментальное искусство (Фортепиано; Оркестровые, духовые и ударные 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инструменты; Оркестровые </a:t>
            </a: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струнные инструменты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) </a:t>
            </a: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Музыкознание и музыкально-прикладное </a:t>
            </a:r>
            <a:r>
              <a:rPr lang="ru-RU" dirty="0" smtClean="0">
                <a:solidFill>
                  <a:srgbClr val="663300"/>
                </a:solidFill>
                <a:latin typeface="Calibri" pitchFamily="34" charset="0"/>
              </a:rPr>
              <a:t>искусство</a:t>
            </a:r>
            <a:endParaRPr lang="ru-RU" dirty="0">
              <a:solidFill>
                <a:srgbClr val="663300"/>
              </a:solidFill>
              <a:latin typeface="Calibri" pitchFamily="34" charset="0"/>
            </a:endParaRPr>
          </a:p>
          <a:p>
            <a:pPr indent="363538">
              <a:buFont typeface="Arial" charset="0"/>
              <a:buChar char="•"/>
            </a:pPr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Народная художественная культура (Руководство хореографическим любительским коллективом; Руководство любительским театром)</a:t>
            </a:r>
          </a:p>
        </p:txBody>
      </p:sp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4716463" y="1557338"/>
            <a:ext cx="3671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Calibri" pitchFamily="34" charset="0"/>
              </a:rPr>
              <a:t>Вступительные испытания</a:t>
            </a:r>
          </a:p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Творческое испытание – 40</a:t>
            </a:r>
          </a:p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Русский язык - 40</a:t>
            </a:r>
          </a:p>
          <a:p>
            <a:r>
              <a:rPr lang="ru-RU" dirty="0">
                <a:solidFill>
                  <a:srgbClr val="663300"/>
                </a:solidFill>
                <a:latin typeface="Calibri" pitchFamily="34" charset="0"/>
              </a:rPr>
              <a:t>Литература - 40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750</Words>
  <Application>Microsoft Office PowerPoint</Application>
  <PresentationFormat>Экран (4:3)</PresentationFormat>
  <Paragraphs>122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День открытых дверей  Института искусств и дизайна</vt:lpstr>
      <vt:lpstr>Структура института</vt:lpstr>
      <vt:lpstr>Кафедра дизайна</vt:lpstr>
      <vt:lpstr>Слайд 4</vt:lpstr>
      <vt:lpstr>Кафедра изобразительного искусства и  художественной культуры </vt:lpstr>
      <vt:lpstr>Слайд 6</vt:lpstr>
      <vt:lpstr>Кафедра компьютерных технологий и художественного проектирования </vt:lpstr>
      <vt:lpstr>Слайд 8</vt:lpstr>
      <vt:lpstr>Кафедра музыкального и сценического искусства </vt:lpstr>
      <vt:lpstr>Дирижирование</vt:lpstr>
      <vt:lpstr>Искусство народного пения </vt:lpstr>
      <vt:lpstr>Народная художественная культура</vt:lpstr>
      <vt:lpstr>Кафедра декоративно-прикладного искусства  и народных промыслов   </vt:lpstr>
      <vt:lpstr>Слайд 14</vt:lpstr>
      <vt:lpstr>МОНУМЕНТАЛЬНО-ДЕКОРАТИВНОЕ ИСКУССТВО </vt:lpstr>
      <vt:lpstr>Слайд 16</vt:lpstr>
      <vt:lpstr>Слайд 17</vt:lpstr>
      <vt:lpstr>Художественный музейно- образовательный центр </vt:lpstr>
      <vt:lpstr>Творческие мастерские </vt:lpstr>
      <vt:lpstr>МАСТЕРСКАЯ ХУДОЖЕСТВЕННОГО ТЕКСТИЛЯ </vt:lpstr>
      <vt:lpstr>МАСТЕРСКАЯ ХУДОЖЕСТВЕННОЙ ОБРАБОТКИ МЕТАЛЛА </vt:lpstr>
      <vt:lpstr>МАСТЕРСКАЯ КЕРАМИКИ </vt:lpstr>
      <vt:lpstr>МАСТЕРСКАЯ ХУДОЖЕСТВЕННОЙ ОБРАБОТКИ КАМНЯ </vt:lpstr>
      <vt:lpstr>СКУЛЬПТУРНАЯ МАСТЕРСКАЯ </vt:lpstr>
      <vt:lpstr> </vt:lpstr>
      <vt:lpstr>Макетная мастерская </vt:lpstr>
      <vt:lpstr>Ждем Вас в стенах нашего ВУЗа!</vt:lpstr>
    </vt:vector>
  </TitlesOfParts>
  <Company>ГОУВПО Удмуртский государственный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katya</cp:lastModifiedBy>
  <cp:revision>47</cp:revision>
  <dcterms:created xsi:type="dcterms:W3CDTF">2020-12-03T16:26:39Z</dcterms:created>
  <dcterms:modified xsi:type="dcterms:W3CDTF">2020-12-24T05:42:03Z</dcterms:modified>
</cp:coreProperties>
</file>