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5" r:id="rId2"/>
    <p:sldId id="264" r:id="rId3"/>
    <p:sldId id="257" r:id="rId4"/>
    <p:sldId id="265" r:id="rId5"/>
    <p:sldId id="268" r:id="rId6"/>
    <p:sldId id="258" r:id="rId7"/>
    <p:sldId id="279" r:id="rId8"/>
    <p:sldId id="280" r:id="rId9"/>
    <p:sldId id="400" r:id="rId10"/>
    <p:sldId id="401" r:id="rId11"/>
    <p:sldId id="404" r:id="rId12"/>
    <p:sldId id="403" r:id="rId13"/>
    <p:sldId id="405" r:id="rId14"/>
    <p:sldId id="406" r:id="rId15"/>
    <p:sldId id="407" r:id="rId16"/>
    <p:sldId id="409" r:id="rId17"/>
    <p:sldId id="352" r:id="rId18"/>
    <p:sldId id="356" r:id="rId19"/>
    <p:sldId id="358" r:id="rId20"/>
    <p:sldId id="355" r:id="rId21"/>
    <p:sldId id="354" r:id="rId22"/>
    <p:sldId id="357" r:id="rId23"/>
    <p:sldId id="363" r:id="rId24"/>
    <p:sldId id="360" r:id="rId25"/>
    <p:sldId id="408" r:id="rId26"/>
    <p:sldId id="366" r:id="rId27"/>
    <p:sldId id="372" r:id="rId28"/>
    <p:sldId id="368" r:id="rId29"/>
    <p:sldId id="370" r:id="rId30"/>
    <p:sldId id="398" r:id="rId31"/>
    <p:sldId id="397" r:id="rId32"/>
    <p:sldId id="369" r:id="rId33"/>
    <p:sldId id="371" r:id="rId34"/>
    <p:sldId id="376" r:id="rId35"/>
    <p:sldId id="367" r:id="rId36"/>
    <p:sldId id="410" r:id="rId37"/>
    <p:sldId id="411" r:id="rId38"/>
    <p:sldId id="379" r:id="rId39"/>
    <p:sldId id="384" r:id="rId40"/>
    <p:sldId id="386" r:id="rId41"/>
    <p:sldId id="393" r:id="rId42"/>
    <p:sldId id="391" r:id="rId43"/>
    <p:sldId id="385" r:id="rId44"/>
    <p:sldId id="399" r:id="rId45"/>
    <p:sldId id="380" r:id="rId46"/>
    <p:sldId id="388" r:id="rId47"/>
    <p:sldId id="381" r:id="rId48"/>
    <p:sldId id="390" r:id="rId49"/>
    <p:sldId id="389" r:id="rId50"/>
    <p:sldId id="395" r:id="rId51"/>
    <p:sldId id="396" r:id="rId52"/>
    <p:sldId id="387" r:id="rId53"/>
    <p:sldId id="382" r:id="rId54"/>
    <p:sldId id="412" r:id="rId55"/>
    <p:sldId id="413" r:id="rId56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C825A5-DD0B-48F5-9EDC-CF0E592A08B9}">
          <p14:sldIdLst>
            <p14:sldId id="285"/>
            <p14:sldId id="264"/>
            <p14:sldId id="257"/>
            <p14:sldId id="265"/>
            <p14:sldId id="268"/>
            <p14:sldId id="258"/>
            <p14:sldId id="279"/>
            <p14:sldId id="280"/>
            <p14:sldId id="400"/>
            <p14:sldId id="401"/>
            <p14:sldId id="404"/>
            <p14:sldId id="403"/>
            <p14:sldId id="405"/>
            <p14:sldId id="406"/>
            <p14:sldId id="407"/>
            <p14:sldId id="409"/>
            <p14:sldId id="352"/>
            <p14:sldId id="356"/>
            <p14:sldId id="358"/>
            <p14:sldId id="355"/>
            <p14:sldId id="354"/>
            <p14:sldId id="357"/>
            <p14:sldId id="363"/>
            <p14:sldId id="360"/>
            <p14:sldId id="408"/>
            <p14:sldId id="366"/>
            <p14:sldId id="372"/>
            <p14:sldId id="368"/>
            <p14:sldId id="370"/>
            <p14:sldId id="398"/>
            <p14:sldId id="397"/>
            <p14:sldId id="369"/>
            <p14:sldId id="371"/>
            <p14:sldId id="376"/>
            <p14:sldId id="367"/>
            <p14:sldId id="410"/>
            <p14:sldId id="411"/>
            <p14:sldId id="379"/>
            <p14:sldId id="384"/>
            <p14:sldId id="386"/>
            <p14:sldId id="393"/>
            <p14:sldId id="391"/>
            <p14:sldId id="385"/>
            <p14:sldId id="399"/>
            <p14:sldId id="380"/>
            <p14:sldId id="388"/>
            <p14:sldId id="381"/>
            <p14:sldId id="390"/>
            <p14:sldId id="389"/>
            <p14:sldId id="395"/>
            <p14:sldId id="396"/>
            <p14:sldId id="387"/>
            <p14:sldId id="382"/>
            <p14:sldId id="412"/>
            <p14:sldId id="4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2CB"/>
    <a:srgbClr val="008E9B"/>
    <a:srgbClr val="33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2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5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2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9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5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2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9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6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4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C9C00-2989-4AAA-AF66-F0E085B82599}" type="datetimeFigureOut">
              <a:rPr lang="ru-RU" smtClean="0"/>
              <a:t>07.12.2023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6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78" y="-2176644"/>
            <a:ext cx="10034846" cy="764727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fr-FR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Всероссийская студенческая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 олимпиада с международным участием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" y="14224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«Китайская культура, скрытая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словах»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Белокурова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Софья Сергеевна, 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старший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преподаватель кафедры иноязычной профессиональной коммуникации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Нижегородского государственного педагогического университета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Минина</a:t>
            </a:r>
          </a:p>
        </p:txBody>
      </p:sp>
    </p:spTree>
    <p:extLst>
      <p:ext uri="{BB962C8B-B14F-4D97-AF65-F5344CB8AC3E}">
        <p14:creationId xmlns:p14="http://schemas.microsoft.com/office/powerpoint/2010/main" val="426779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2508" y="606244"/>
            <a:ext cx="6842561" cy="272578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Китайский язык</a:t>
            </a:r>
            <a:endParaRPr lang="ru-RU" sz="5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1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8550"/>
          <a:stretch/>
        </p:blipFill>
        <p:spPr bwMode="auto">
          <a:xfrm>
            <a:off x="6873766" y="1576552"/>
            <a:ext cx="5111281" cy="39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8993" y="1576552"/>
            <a:ext cx="4934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682" y="2727433"/>
            <a:ext cx="556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Циндлер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Анна Михайловна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Нижегородский государственный педагогический университет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Минина</a:t>
            </a:r>
          </a:p>
        </p:txBody>
      </p:sp>
    </p:spTree>
    <p:extLst>
      <p:ext uri="{BB962C8B-B14F-4D97-AF65-F5344CB8AC3E}">
        <p14:creationId xmlns:p14="http://schemas.microsoft.com/office/powerpoint/2010/main" val="166530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1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7007" y="1662481"/>
            <a:ext cx="4524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844" y="2869324"/>
            <a:ext cx="625102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Назаренко Валерия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Андреевна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Нижегородский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государственный педагогический университет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Минина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48" y="1299323"/>
            <a:ext cx="3644150" cy="47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187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701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4304" y="1623848"/>
            <a:ext cx="515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1828" y="2796956"/>
            <a:ext cx="5360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Джумиади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Анастасия Сергеевна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Удмуртский государственный университет,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Ижевск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02" y="983154"/>
            <a:ext cx="3969139" cy="537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52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564" y="630620"/>
            <a:ext cx="10799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«Мобильное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обучающее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приложение»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8179" y="1939158"/>
            <a:ext cx="95539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Тройникова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Екатерина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Валентиновна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кандидат педагогических наук, доцент кафедры перевода и прикладной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лингвистики (немецкое отделение),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Удмуртский государственный университет,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Ижевск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96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497" y="1513491"/>
            <a:ext cx="11382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Казакова Ольга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Павловна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педагогических наук, доцент,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заведующая кафедрой английской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филологии и методики преподавания английского языка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Уральский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государственный педагогический университет,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Екатеринбург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4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2508" y="606244"/>
            <a:ext cx="6842561" cy="27257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sz="5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8480"/>
            <a:ext cx="6871063" cy="247160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26" y="3218618"/>
            <a:ext cx="6336541" cy="2969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966" y="2821051"/>
            <a:ext cx="71890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Антоненко Лидия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Пермский государственный гуманитарно-педагогический    университет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8"/>
          <a:stretch/>
        </p:blipFill>
        <p:spPr bwMode="auto">
          <a:xfrm>
            <a:off x="8127333" y="1063792"/>
            <a:ext cx="3620252" cy="551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7821" y="1765738"/>
            <a:ext cx="5833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689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314" y="1016244"/>
            <a:ext cx="6609261" cy="1965498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657" y="3027469"/>
            <a:ext cx="6400800" cy="3161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Башарова Равиля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Фидаилевна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 Казанского федерального университета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21" y="1237592"/>
            <a:ext cx="4706708" cy="470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0569" y="1762375"/>
            <a:ext cx="4688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val="22027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249" y="751589"/>
            <a:ext cx="11939752" cy="4923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–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 студентов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20 вузов 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</a:t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Узбекистан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1" y="974168"/>
            <a:ext cx="6739345" cy="2396715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0979" y="2878850"/>
            <a:ext cx="6621517" cy="3411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лингвистический университет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А.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Добролюбова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202" y="1437288"/>
            <a:ext cx="3783943" cy="485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7024" y="1699313"/>
            <a:ext cx="4688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val="34047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588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340" y="775137"/>
            <a:ext cx="6207726" cy="237579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186" y="2873449"/>
            <a:ext cx="6946710" cy="24868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Ларионова Мария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Романовна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педагогический университет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775137"/>
            <a:ext cx="3772641" cy="565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992504"/>
            <a:ext cx="5617029" cy="1933576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9779"/>
            <a:ext cx="6747641" cy="37521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Насырова Азалия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Азатовна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 Казанского федерального университета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80" y="671874"/>
            <a:ext cx="3311202" cy="58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4303" y="1450428"/>
            <a:ext cx="4771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107662"/>
            <a:ext cx="5537563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779" y="2727435"/>
            <a:ext cx="6032938" cy="33865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Вьялкина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 marL="0" indent="0" algn="ctr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социально-гуманитарный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r="6878"/>
          <a:stretch/>
        </p:blipFill>
        <p:spPr bwMode="auto">
          <a:xfrm>
            <a:off x="6779172" y="1296802"/>
            <a:ext cx="4981903" cy="437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0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81" y="851859"/>
            <a:ext cx="6079732" cy="187111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696" y="3058837"/>
            <a:ext cx="6436663" cy="3152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Нурмухаммад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Элбек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Бахром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угли</a:t>
            </a:r>
          </a:p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(Узбекистан)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73" y="1049391"/>
            <a:ext cx="3781949" cy="516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9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8276" y="1466194"/>
            <a:ext cx="109097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Федорова Ирина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филологических наук, заведующая кафедрой романской филологии, второго иностранного языка и лингводидактики ИЯЛ, Удмуртский государственный университет,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Ижевск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13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2251" y="1969136"/>
            <a:ext cx="6867500" cy="133099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sz="5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9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994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151375"/>
            <a:ext cx="7017734" cy="193145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Личностно-ориентированный 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в обучении иностранным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3912130"/>
            <a:ext cx="7425559" cy="31019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Веретенова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Элина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Вячеславовна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Циолковского</a:t>
            </a:r>
          </a:p>
          <a:p>
            <a:pPr marL="0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Галере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Галере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89" y="1025251"/>
            <a:ext cx="3824222" cy="480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52" y="1196570"/>
            <a:ext cx="7122410" cy="137320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Ценностно-ориентированный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в обучении иностранным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языкам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369" y="3290331"/>
            <a:ext cx="6822440" cy="3567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Красницкая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Циолковского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49" y="852739"/>
            <a:ext cx="4090101" cy="545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0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09" y="877924"/>
            <a:ext cx="6958536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игровое моделирование на уроке иностранного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языка 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383" y="3226676"/>
            <a:ext cx="6870162" cy="3228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Курбанбаева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Роза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Султанбай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кизи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университет (Узбекистан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29" y="872359"/>
            <a:ext cx="3957145" cy="527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7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1209"/>
            <a:ext cx="12192000" cy="6858001"/>
          </a:xfrm>
        </p:spPr>
        <p:txBody>
          <a:bodyPr>
            <a:normAutofit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Бирский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Уфимского университета науки и технологий</a:t>
            </a:r>
            <a:endParaRPr lang="fr-FR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социально-гуманитарный университет, г.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Елабужский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 Казанского федерального университета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(Приволжский) федеральный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Циолковского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педагогический университет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Е.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(г. Саранск)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им. М.В.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педагогический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лингвистический университет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К.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7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6" y="754007"/>
            <a:ext cx="7216453" cy="228873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ффективное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использование групповых технологий обучения иностранному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языку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903" y="3089987"/>
            <a:ext cx="6858000" cy="3090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Никитина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  <a:p>
            <a:pPr marL="0" indent="0"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Омский государственный педагогический университет</a:t>
            </a:r>
          </a:p>
          <a:p>
            <a:pPr marL="0" indent="0"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124" y="772510"/>
            <a:ext cx="3897421" cy="584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3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0792"/>
            <a:ext cx="7444745" cy="21100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номинации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моделирование коммуникативного контекста на уроке иностранного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языка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942" y="3177037"/>
            <a:ext cx="6375010" cy="4158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Писарева Ирина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Юрьевна</a:t>
            </a:r>
          </a:p>
          <a:p>
            <a:pPr marL="0" indent="0" algn="ctr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Самарский государственный социально-педагогический университет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23" y="1119242"/>
            <a:ext cx="3798888" cy="505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0377"/>
            <a:ext cx="7221920" cy="136801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952" y="2934788"/>
            <a:ext cx="6978468" cy="3176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Куренкова Ярослава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Игоревна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Самарский государственный социально-педагогический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53" y="790377"/>
            <a:ext cx="4234115" cy="561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4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0757"/>
            <a:ext cx="7299434" cy="2332246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54" y="2499493"/>
            <a:ext cx="7208520" cy="3495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 Сергей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Вячеславович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университет,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349" y="707806"/>
            <a:ext cx="4252407" cy="566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5628" y="1008994"/>
            <a:ext cx="495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val="34200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" y="851050"/>
            <a:ext cx="7069522" cy="243335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607" y="2816885"/>
            <a:ext cx="6905297" cy="34893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Мамедова Лейла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Шихвейсовна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31" y="1064261"/>
            <a:ext cx="4179767" cy="557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9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6" y="1012272"/>
            <a:ext cx="6760622" cy="16888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82" y="2578938"/>
            <a:ext cx="6416040" cy="30031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Анжела Геннадьевна</a:t>
            </a: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67" y="1162795"/>
            <a:ext cx="3987624" cy="53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1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2023-12-06-14-07-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4908" y="236483"/>
            <a:ext cx="3501342" cy="63024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9006" y="686627"/>
            <a:ext cx="70800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Басова Ирина Анатольевна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наук, доцент кафедры теории преподавания иностранных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 </a:t>
            </a:r>
          </a:p>
          <a:p>
            <a:pPr lvl="0"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им. М.В.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val="19445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3-12-06-14-07-24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9579" y="512937"/>
            <a:ext cx="3329002" cy="58812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7917" y="914400"/>
            <a:ext cx="56706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Севрюкова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XI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Олимпиады,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английский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язык,  Московский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им. М.В. Ломоносова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1818" y="1969136"/>
            <a:ext cx="10171612" cy="136424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sz="5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90885" y="3466372"/>
            <a:ext cx="6096945" cy="365760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889" y="3182061"/>
            <a:ext cx="72836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Зайнитдинова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Сергеевна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Бирский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филиал Уфимского университета науки и технологий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38" y="1022132"/>
            <a:ext cx="3741683" cy="553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5738" y="1466193"/>
            <a:ext cx="433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3399" y="833424"/>
            <a:ext cx="6500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Диплом в номинации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Современный урок иностранного языка</a:t>
            </a:r>
          </a:p>
        </p:txBody>
      </p:sp>
    </p:spTree>
    <p:extLst>
      <p:ext uri="{BB962C8B-B14F-4D97-AF65-F5344CB8AC3E}">
        <p14:creationId xmlns:p14="http://schemas.microsoft.com/office/powerpoint/2010/main" val="9622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"/>
            <a:ext cx="12192000" cy="685800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Омский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Оренбургский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Пермский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гуманитарно-педагогический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университет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Удмуртский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(Узбекистан)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  <a:p>
            <a:pPr marL="514350" lvl="0" indent="-514350">
              <a:buFont typeface="+mj-lt"/>
              <a:buAutoNum type="arabicPeriod" startAt="12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Южный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г. Ростов-на-Дону</a:t>
            </a:r>
          </a:p>
        </p:txBody>
      </p:sp>
    </p:spTree>
    <p:extLst>
      <p:ext uri="{BB962C8B-B14F-4D97-AF65-F5344CB8AC3E}">
        <p14:creationId xmlns:p14="http://schemas.microsoft.com/office/powerpoint/2010/main" val="10268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16226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4383" y="2832268"/>
            <a:ext cx="728022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1076" y="4299561"/>
            <a:ext cx="7241825" cy="128195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Кенжаева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Мумтозбегим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Алибек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кизи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(Узбекистан)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076" y="647808"/>
            <a:ext cx="65584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 в номинации </a:t>
            </a:r>
          </a:p>
          <a:p>
            <a:pPr algn="ctr"/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потенциал урока иностранного языка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8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791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1077" y="2139906"/>
            <a:ext cx="6905296" cy="2389001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Гуманистический потенциал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 иностранного языка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Перевозкина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Дарина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Германовна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 А. Добролюбова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615" y="1241272"/>
            <a:ext cx="3810526" cy="508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9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0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20060" y="2764736"/>
            <a:ext cx="6455954" cy="178342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в номинации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технологии группового обучения на уроке иностранного языка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Сухова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государственный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64" y="912101"/>
            <a:ext cx="3943701" cy="548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7495" y="2050265"/>
            <a:ext cx="6544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4764" y="1861079"/>
            <a:ext cx="6989954" cy="478362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Диплом в номинации</a:t>
            </a: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>
                <a:latin typeface="Times New Roman" pitchFamily="18" charset="0"/>
                <a:cs typeface="Times New Roman" pitchFamily="18" charset="0"/>
              </a:rPr>
              <a:t>Эффективное использование ИКТ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технологий на уроке иностранного языка</a:t>
            </a:r>
            <a:br>
              <a:rPr lang="ru-RU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Смирнова Анастасия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Юрьевна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Нижегородский государственный педагогический университет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им. К. Минина</a:t>
            </a:r>
            <a:r>
              <a:rPr lang="ru-RU" sz="3600" i="1" dirty="0"/>
              <a:t/>
            </a:r>
            <a:br>
              <a:rPr lang="ru-RU" sz="3600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57" y="1010746"/>
            <a:ext cx="3927752" cy="539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0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246188"/>
            <a:ext cx="7297738" cy="4981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Диплом в номинации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Образовательный потенциал урока иностранного языка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Шалимова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Ангелина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Станиславовна</a:t>
            </a:r>
          </a:p>
          <a:p>
            <a:pPr marL="0" indent="0" algn="ctr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Южный федеральный университет,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Ростов-на-Дону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357"/>
            <a:ext cx="12193588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72" y="882869"/>
            <a:ext cx="3138558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08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45" y="2569545"/>
            <a:ext cx="6815246" cy="272766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Аширова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Эльвина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Шамилевна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педагогический университет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Е.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86" y="908651"/>
            <a:ext cx="3457068" cy="516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2413" y="1221048"/>
            <a:ext cx="5722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12192000" cy="655983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5108" y="4134431"/>
            <a:ext cx="6857887" cy="3249977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6124" y="1641874"/>
            <a:ext cx="7266850" cy="18107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pPr marL="0" indent="0" algn="ctr"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Болтачева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Ульяна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Евгеньевна</a:t>
            </a:r>
          </a:p>
          <a:p>
            <a:pPr marL="0" indent="0" algn="ctr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Удмуртский государственный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университет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Ижевск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6" y="819808"/>
            <a:ext cx="4162096" cy="554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9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" y="995081"/>
            <a:ext cx="7960658" cy="1909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885" y="2204511"/>
            <a:ext cx="6590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Ведерникова Анастасия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Московский государственный университет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М.В. Ломоносова,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Москва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82" y="832882"/>
            <a:ext cx="4015900" cy="5360117"/>
          </a:xfrm>
        </p:spPr>
      </p:pic>
      <p:sp>
        <p:nvSpPr>
          <p:cNvPr id="3" name="Прямоугольник 2"/>
          <p:cNvSpPr/>
          <p:nvPr/>
        </p:nvSpPr>
        <p:spPr>
          <a:xfrm>
            <a:off x="1312266" y="1241936"/>
            <a:ext cx="4688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</p:txBody>
      </p:sp>
    </p:spTree>
    <p:extLst>
      <p:ext uri="{BB962C8B-B14F-4D97-AF65-F5344CB8AC3E}">
        <p14:creationId xmlns:p14="http://schemas.microsoft.com/office/powerpoint/2010/main" val="22660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6772" y="2769201"/>
            <a:ext cx="6738129" cy="126677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Оплетаева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542" y="847294"/>
            <a:ext cx="4019878" cy="535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6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731" y="1962264"/>
            <a:ext cx="7105062" cy="1967607"/>
          </a:xfrm>
        </p:spPr>
        <p:txBody>
          <a:bodyPr>
            <a:noAutofit/>
          </a:bodyPr>
          <a:lstStyle/>
          <a:p>
            <a:pPr lvl="0"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Носова Диана Сергеевна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университет им. М.В.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61" y="1477197"/>
            <a:ext cx="4099035" cy="467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4213" y="1781503"/>
            <a:ext cx="10177351" cy="32792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Члены жюри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студенческой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международным участием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418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41891" y="968894"/>
            <a:ext cx="6936826" cy="2420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1891" y="1238878"/>
            <a:ext cx="766119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степени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Петухова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Анастасия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Марийский государственный университет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689" b="7558"/>
          <a:stretch/>
        </p:blipFill>
        <p:spPr bwMode="auto">
          <a:xfrm>
            <a:off x="8150772" y="1238878"/>
            <a:ext cx="3563007" cy="511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4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3214" y="2420532"/>
            <a:ext cx="7170701" cy="1714365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fr-FR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04" y="1183071"/>
            <a:ext cx="3835798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5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4769" y="921758"/>
            <a:ext cx="6787370" cy="498190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r>
              <a:rPr lang="ru-RU" sz="4000" i="1" dirty="0"/>
              <a:t/>
            </a:r>
            <a:br>
              <a:rPr lang="ru-RU" sz="4000" i="1" dirty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Миленберг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Максим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Иванович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Пермский государственный гуманитарно-педагогический    университет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4" y="977463"/>
            <a:ext cx="3605048" cy="540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4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2697" y="2235921"/>
            <a:ext cx="6736949" cy="39900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138" y="1143462"/>
            <a:ext cx="64638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fr-FR" sz="40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Рысева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Мишель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Михайловна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Московский государственный университет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М.В.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Ломоносова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Москва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53" y="941989"/>
            <a:ext cx="4212082" cy="549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2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8992" y="1198179"/>
            <a:ext cx="103894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Благодарим за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Публикация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сборника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Моя методическая находка» – январь 2024 г.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Дипломы, сертификаты и благодарственные письма будут высланы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течение следующей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недели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07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78" y="-2176644"/>
            <a:ext cx="10034846" cy="764727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fr-FR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Всероссийская студенческая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 олимпиада с международным участием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" y="14224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31520"/>
            <a:ext cx="12057017" cy="6126480"/>
          </a:xfrm>
        </p:spPr>
        <p:txBody>
          <a:bodyPr>
            <a:normAutofit fontScale="775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Авраменко Анна Петровна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преподавания иностранных языков, Московский государственный университет им. М.В.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Басова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Анатольевна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Бахтиозина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Георгиевна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филологических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Глумова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Петровна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начальник научно-исследовательской лаборатории Центра непрерывного повышения профессионального мастерства педагогических работников, Нижегородский государственный лингвистический университет им. Н.А.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Мосина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Маргарита Александровна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доктор педагогических наук, профессор кафедры методики преподавания иностранных языков, Пермский государственный гуманитарно-педагогический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Ирина Станиславовна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теории языка, межкультурной коммуникации и зарубежной лингвистики, Удмуртский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Ольга Владимировна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и практики преподавания иностранных языков Института филологии и межкультурной коммуникации, Казанский (Приволжский) федеральный университет)</a:t>
            </a:r>
          </a:p>
        </p:txBody>
      </p:sp>
    </p:spTree>
    <p:extLst>
      <p:ext uri="{BB962C8B-B14F-4D97-AF65-F5344CB8AC3E}">
        <p14:creationId xmlns:p14="http://schemas.microsoft.com/office/powerpoint/2010/main" val="1729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8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09897"/>
            <a:ext cx="11965576" cy="5367066"/>
          </a:xfrm>
        </p:spPr>
        <p:txBody>
          <a:bodyPr>
            <a:no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Гузь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Алексеевна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немецкой филологии, Южный федеральный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Казакова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Павловна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доцент, зав. каф. английской филологии и методики преподавания английского языка (Уральский государственный педагогический университет, г.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Екатеринбург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Кириллова Татьяна Львовна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учитель немецкого языка МБОУ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Лицей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№ 22 с углубленным изучением немецкого языка», г.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Ижевск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Тройникова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Валентиновна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перевода и прикладной лингвистики, Удмуртский государственный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г.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Ижевск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Ильдусовна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перевода и прикладной лингвистики, Удмуртский государственный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Ижевск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744582"/>
            <a:ext cx="11795760" cy="6113417"/>
          </a:xfrm>
        </p:spPr>
        <p:txBody>
          <a:bodyPr>
            <a:normAutofit fontScale="92500"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Гераскевич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Валерьевна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лингвистического образования и межкультурной коммуникации,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Мифтахутдинова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Николаевна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романской филологии, второго иностранного языка и лингводидактики ИЯЛ, Удмуртский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университет,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Ижевск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Оберемко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Георгиевна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доктор педагогических наук, профессор кафедры лингводидактики и методики преподавания иностранных языков, Нижегородский государственный лингвистический университет имени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Н.А.Добролюбова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Салхенова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34 кафедры (французского языка) факультета иностранных языков, Военный университет имени князя Александра Невского Министерства обороны РФ, г. Москва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Ирина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 романской филологии, второго иностранного языка и лингводидактики ИЯЛ, Удмуртский государственный университет, г. Ижевск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Китайский язык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717" y="1481959"/>
            <a:ext cx="11776842" cy="520262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Ананьина Лилия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Наилевна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старший преподаватель кафедры романской филологии, второго иностранного языка и лингводидактики, Удмуртский государственный университет,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Ижевск</a:t>
            </a:r>
          </a:p>
          <a:p>
            <a:pPr marL="514350" indent="-514350">
              <a:buAutoNum type="arabicPeriod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Арекеева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Юлия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Евгеньевна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старший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преподаватель кафедры романской филологии, второго иностранного языка и лингводидактики, Удмуртский государственный университет,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Ижевск</a:t>
            </a:r>
          </a:p>
          <a:p>
            <a:pPr marL="514350" indent="-514350">
              <a:buAutoNum type="arabicPeriod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Завьялова Наталья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Алексеевна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доктор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культурологии, профессор кафедры риторики, межкультурной коммуникации и русского языка как иностранного, Уральский государственный педагогический университет,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Екатеринбург</a:t>
            </a:r>
          </a:p>
          <a:p>
            <a:pPr marL="514350" indent="-514350">
              <a:buAutoNum type="arabicPeriod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Чарчоглян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Геннадьевна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старший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преподаватель кафедры иноязычной профессиональной коммуникации, Нижегородский государственный педагогический университет имени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Козьмы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Минина</a:t>
            </a:r>
          </a:p>
        </p:txBody>
      </p:sp>
    </p:spTree>
    <p:extLst>
      <p:ext uri="{BB962C8B-B14F-4D97-AF65-F5344CB8AC3E}">
        <p14:creationId xmlns:p14="http://schemas.microsoft.com/office/powerpoint/2010/main" val="316013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B9E8F3"/>
      </a:dk2>
      <a:lt2>
        <a:srgbClr val="B9E8F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</TotalTime>
  <Words>1481</Words>
  <Application>Microsoft Office PowerPoint</Application>
  <PresentationFormat>Широкоэкранный</PresentationFormat>
  <Paragraphs>203</Paragraphs>
  <Slides>55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Office Theme</vt:lpstr>
      <vt:lpstr>ХII  Всероссийская студенческая онлайн  олимпиада с международным участием по методике преподавания иностранных языков и культур </vt:lpstr>
      <vt:lpstr>Участники Олимпиады – 87 студентов из 20 вузов  Российской Федерации и Республики Узбекистан </vt:lpstr>
      <vt:lpstr>Презентация PowerPoint</vt:lpstr>
      <vt:lpstr>Презентация PowerPoint</vt:lpstr>
      <vt:lpstr>Члены жюри ХII Всероссийской студенческой онлайн  олимпиады с международным участием по методике преподавания иностранных языков и культур </vt:lpstr>
      <vt:lpstr>Английский язык</vt:lpstr>
      <vt:lpstr>Немецкий язык</vt:lpstr>
      <vt:lpstr>Французский язык</vt:lpstr>
      <vt:lpstr>Китайский язык </vt:lpstr>
      <vt:lpstr>«Китайская культура, скрытая  в словах»</vt:lpstr>
      <vt:lpstr> Китайский язык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Немецкий язык</vt:lpstr>
      <vt:lpstr> </vt:lpstr>
      <vt:lpstr> </vt:lpstr>
      <vt:lpstr> </vt:lpstr>
      <vt:lpstr>Диплом II степени</vt:lpstr>
      <vt:lpstr> </vt:lpstr>
      <vt:lpstr>Диплом I степени</vt:lpstr>
      <vt:lpstr>Диплом I степени</vt:lpstr>
      <vt:lpstr>Презентация PowerPoint</vt:lpstr>
      <vt:lpstr> Французский язык</vt:lpstr>
      <vt:lpstr>Диплом в номинации Личностно-ориентированный  подход в обучении иностранным языкам</vt:lpstr>
      <vt:lpstr>Диплом в номинации Ценностно-ориентированный подход в обучении иностранным языкам</vt:lpstr>
      <vt:lpstr> Диплом в номинации Эффективное игровое моделирование на уроке иностранного языка </vt:lpstr>
      <vt:lpstr>Диплом в номинации Эффективное использование групповых технологий обучения иностранному языку</vt:lpstr>
      <vt:lpstr>Диплом в номинации Эффективное моделирование коммуникативного контекста на уроке иностранного языка</vt:lpstr>
      <vt:lpstr>Диплом III степени</vt:lpstr>
      <vt:lpstr> </vt:lpstr>
      <vt:lpstr>Диплом II степени</vt:lpstr>
      <vt:lpstr>Диплом I степени</vt:lpstr>
      <vt:lpstr>Презентация PowerPoint</vt:lpstr>
      <vt:lpstr>Презентация PowerPoint</vt:lpstr>
      <vt:lpstr> Английский язык</vt:lpstr>
      <vt:lpstr> </vt:lpstr>
      <vt:lpstr>Кенжаева Мумтозбегим Алибек кизи  Ургенчский государственный университет (Узбекистан)  </vt:lpstr>
      <vt:lpstr> Диплом в номинации Гуманистический потенциал урока иностранного языка  Перевозкина Дарина Германовна  Нижегородский государственный лингвистический университет  им. Н. А. Добролюбова   </vt:lpstr>
      <vt:lpstr>Диплом в номинации Эффективные технологии группового обучения на уроке иностранного языка  Сухова Лидия Васильевна  Оренбургский государственный педагогический университет  </vt:lpstr>
      <vt:lpstr>Диплом в номинации Эффективное использование ИКТ технологий на уроке иностранного языка  Смирнова Анастасия Юрьевна  Нижегородский государственный педагогический университет  им. К. Минина   </vt:lpstr>
      <vt:lpstr>Презентация PowerPoint</vt:lpstr>
      <vt:lpstr>Аширова Эльвина Шамилевна  Мордовский государственный педагогический университет  им. М. Е. Евсевьева Саранск </vt:lpstr>
      <vt:lpstr> </vt:lpstr>
      <vt:lpstr>Презентация PowerPoint</vt:lpstr>
      <vt:lpstr> Диплом III степени  Оплетаева Екатерина Сергеевна  Шадринский государственный педагогический университет </vt:lpstr>
      <vt:lpstr> Диплом II степени  Носова Диана Сергеевна  Московский государственный университет им. М.В. Ломоносова  Москва</vt:lpstr>
      <vt:lpstr>Презентация PowerPoint</vt:lpstr>
      <vt:lpstr> Диплом II степени   Полякова Мария Владимировна  Марийский государственный университет </vt:lpstr>
      <vt:lpstr>Диплом I степени  Миленберг Максим Иванович  Пермский государственный гуманитарно-педагогический    университет</vt:lpstr>
      <vt:lpstr> </vt:lpstr>
      <vt:lpstr>Презентация PowerPoint</vt:lpstr>
      <vt:lpstr>ХII  Всероссийская студенческая онлайн  олимпиада с международным участием по методике преподавания иностранных языков и культур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 Всероссийская студенческая олимпиада по методике преподавания иностранных языков и культур</dc:title>
  <dc:creator>Я</dc:creator>
  <cp:lastModifiedBy>User</cp:lastModifiedBy>
  <cp:revision>173</cp:revision>
  <cp:lastPrinted>2022-11-21T16:31:31Z</cp:lastPrinted>
  <dcterms:created xsi:type="dcterms:W3CDTF">2021-11-23T18:48:30Z</dcterms:created>
  <dcterms:modified xsi:type="dcterms:W3CDTF">2023-12-07T07:21:32Z</dcterms:modified>
</cp:coreProperties>
</file>